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A100FF"/>
    <a:srgbClr val="883C84"/>
    <a:srgbClr val="461B49"/>
    <a:srgbClr val="963488"/>
    <a:srgbClr val="2831A2"/>
    <a:srgbClr val="2086AA"/>
    <a:srgbClr val="199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Top 5 categories by aggregate "Popularity"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categories by aggregate "Popularity"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52-4D56-82C8-3264F22F8E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48121768"/>
        <c:axId val="548120688"/>
      </c:barChart>
      <c:catAx>
        <c:axId val="5481217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120688"/>
        <c:crosses val="autoZero"/>
        <c:auto val="1"/>
        <c:lblAlgn val="ctr"/>
        <c:lblOffset val="100"/>
        <c:noMultiLvlLbl val="0"/>
      </c:catAx>
      <c:valAx>
        <c:axId val="548120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121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popularity percentage share from top 5 categories</c:v>
                </c:pt>
              </c:strCache>
            </c:strRef>
          </c:tx>
          <c:spPr>
            <a:effectLst>
              <a:outerShdw blurRad="50800" dist="190500" dir="8100000" algn="tr" rotWithShape="0">
                <a:prstClr val="black">
                  <a:alpha val="35000"/>
                </a:prstClr>
              </a:outerShdw>
            </a:effectLst>
          </c:spPr>
          <c:dPt>
            <c:idx val="0"/>
            <c:bubble3D val="0"/>
            <c:explosion val="13"/>
            <c:spPr>
              <a:solidFill>
                <a:schemeClr val="accent1"/>
              </a:solidFill>
              <a:ln>
                <a:noFill/>
              </a:ln>
              <a:effectLst>
                <a:outerShdw blurRad="50800" dist="190500" dir="8100000" algn="tr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C5-4286-A863-3B74EF67E5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190500" dir="8100000" algn="tr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947-42E5-A8D8-96293CC37F2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0800" dist="190500" dir="8100000" algn="tr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CC5-4286-A863-3B74EF67E5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190500" dir="8100000" algn="tr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947-42E5-A8D8-96293CC37F2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50800" dist="190500" dir="8100000" algn="tr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947-42E5-A8D8-96293CC37F2B}"/>
              </c:ext>
            </c:extLst>
          </c:dPt>
          <c:dLbls>
            <c:numFmt formatCode="0.0%" sourceLinked="0"/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0.214</c:v>
                </c:pt>
                <c:pt idx="1">
                  <c:v>0.20300000000000001</c:v>
                </c:pt>
                <c:pt idx="2">
                  <c:v>0.19800000000000001</c:v>
                </c:pt>
                <c:pt idx="3">
                  <c:v>0.19600000000000001</c:v>
                </c:pt>
                <c:pt idx="4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C5-4286-A863-3B74EF67E59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133600" y="3871728"/>
            <a:ext cx="5993425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0EF1FEA-077F-14D4-6E89-3964A45E0BD1}"/>
              </a:ext>
            </a:extLst>
          </p:cNvPr>
          <p:cNvSpPr txBox="1"/>
          <p:nvPr/>
        </p:nvSpPr>
        <p:spPr>
          <a:xfrm>
            <a:off x="11581833" y="647700"/>
            <a:ext cx="6248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ANALYSIS</a:t>
            </a:r>
          </a:p>
          <a:p>
            <a:r>
              <a:rPr lang="en-US" sz="2000" dirty="0"/>
              <a:t>Animals and science are the two most popular categories of content, showing the people enjoy “real-life” and “factual” content the most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66F82-04F4-0096-287F-B28740A08095}"/>
              </a:ext>
            </a:extLst>
          </p:cNvPr>
          <p:cNvSpPr txBox="1"/>
          <p:nvPr/>
        </p:nvSpPr>
        <p:spPr>
          <a:xfrm>
            <a:off x="11658033" y="2476500"/>
            <a:ext cx="60203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INSIGHT</a:t>
            </a:r>
          </a:p>
          <a:p>
            <a:r>
              <a:rPr lang="en-US" sz="2000" dirty="0"/>
              <a:t>Food is a common theme with the top 5 categories with “healthy Eating” ranking the highest,. This may give an indication to the audience within your user base. You could use this insight to create a campaign and work with healthy eating brands to boost user engagement.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44621-5349-1AD1-2A8C-833B7BD092D9}"/>
              </a:ext>
            </a:extLst>
          </p:cNvPr>
          <p:cNvSpPr txBox="1"/>
          <p:nvPr/>
        </p:nvSpPr>
        <p:spPr>
          <a:xfrm>
            <a:off x="11734233" y="4838700"/>
            <a:ext cx="6020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NEXT </a:t>
            </a:r>
            <a:r>
              <a:rPr lang="en-US" sz="2400" b="1" dirty="0"/>
              <a:t>STEP</a:t>
            </a:r>
          </a:p>
          <a:p>
            <a:r>
              <a:rPr lang="en-US" sz="2000" dirty="0"/>
              <a:t>This ad-hoc analysis is insightful, but it’s time to take this analysis into large scale production for real-time understanding of your business.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22918"/>
            <a:chOff x="0" y="0"/>
            <a:chExt cx="11564591" cy="509722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99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			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22FEA9-A994-764E-1F70-AFA83ADC861C}"/>
              </a:ext>
            </a:extLst>
          </p:cNvPr>
          <p:cNvSpPr txBox="1"/>
          <p:nvPr/>
        </p:nvSpPr>
        <p:spPr>
          <a:xfrm>
            <a:off x="8364350" y="3251418"/>
            <a:ext cx="80186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Social buzz is a fast growing technology unicorn that need to adapt quickly to it’s global scale.</a:t>
            </a:r>
          </a:p>
          <a:p>
            <a:r>
              <a:rPr lang="en-US" sz="3200" dirty="0"/>
              <a:t>Accenture has begun a 3 month POC focusing on these tasks: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4B77A3-D6F2-F3F4-D117-48A480FA6A31}"/>
              </a:ext>
            </a:extLst>
          </p:cNvPr>
          <p:cNvSpPr txBox="1"/>
          <p:nvPr/>
        </p:nvSpPr>
        <p:spPr>
          <a:xfrm>
            <a:off x="8915400" y="5672197"/>
            <a:ext cx="73737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bid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% most popular categories of content.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381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A5C87C-C81F-682B-E1F5-7EA62747BF28}"/>
              </a:ext>
            </a:extLst>
          </p:cNvPr>
          <p:cNvSpPr txBox="1"/>
          <p:nvPr/>
        </p:nvSpPr>
        <p:spPr>
          <a:xfrm>
            <a:off x="4078063" y="4160103"/>
            <a:ext cx="55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 </a:t>
            </a:r>
            <a:r>
              <a:rPr lang="en-US" sz="3600" b="1" u="sng" dirty="0">
                <a:solidFill>
                  <a:schemeClr val="bg1"/>
                </a:solidFill>
              </a:rPr>
              <a:t>100000</a:t>
            </a:r>
            <a:r>
              <a:rPr lang="en-US" sz="3600" b="1" dirty="0">
                <a:solidFill>
                  <a:schemeClr val="bg1"/>
                </a:solidFill>
              </a:rPr>
              <a:t> post per day</a:t>
            </a:r>
            <a:endParaRPr 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1448E-C7EF-1404-96DB-43F91BB0CA52}"/>
              </a:ext>
            </a:extLst>
          </p:cNvPr>
          <p:cNvSpPr txBox="1"/>
          <p:nvPr/>
        </p:nvSpPr>
        <p:spPr>
          <a:xfrm>
            <a:off x="4064519" y="5188311"/>
            <a:ext cx="477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36,500,000 pieces of content per year!</a:t>
            </a:r>
          </a:p>
          <a:p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833DB3-63A2-A602-6F4C-F46EED6A8270}"/>
              </a:ext>
            </a:extLst>
          </p:cNvPr>
          <p:cNvSpPr txBox="1"/>
          <p:nvPr/>
        </p:nvSpPr>
        <p:spPr>
          <a:xfrm>
            <a:off x="4064519" y="6518298"/>
            <a:ext cx="43692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4D0CF2-C4E7-B644-E31F-1BF214B1F91B}"/>
              </a:ext>
            </a:extLst>
          </p:cNvPr>
          <p:cNvSpPr txBox="1"/>
          <p:nvPr/>
        </p:nvSpPr>
        <p:spPr>
          <a:xfrm>
            <a:off x="4082631" y="8765067"/>
            <a:ext cx="594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7C5E6B-C995-C374-7112-B406B12E1538}"/>
              </a:ext>
            </a:extLst>
          </p:cNvPr>
          <p:cNvSpPr txBox="1"/>
          <p:nvPr/>
        </p:nvSpPr>
        <p:spPr>
          <a:xfrm>
            <a:off x="14110855" y="1436136"/>
            <a:ext cx="3684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</a:rPr>
              <a:t>Andrew Fleming (Chief Technical Architect)</a:t>
            </a:r>
            <a:endParaRPr lang="en-US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43E30A-29CA-593E-50CD-D7DBB3477F86}"/>
              </a:ext>
            </a:extLst>
          </p:cNvPr>
          <p:cNvSpPr txBox="1"/>
          <p:nvPr/>
        </p:nvSpPr>
        <p:spPr>
          <a:xfrm>
            <a:off x="14325600" y="4610100"/>
            <a:ext cx="36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</a:rPr>
              <a:t>Marcus Rompton (Senior Principle)</a:t>
            </a:r>
            <a:endParaRPr lang="en-US" sz="3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E38B92-2FD0-F6BE-1FCA-41F8B1DF8E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7" t="4482" r="-1720" b="39106"/>
          <a:stretch/>
        </p:blipFill>
        <p:spPr>
          <a:xfrm>
            <a:off x="11240027" y="1182788"/>
            <a:ext cx="2463180" cy="2144555"/>
          </a:xfrm>
          <a:prstGeom prst="flowChartConnector">
            <a:avLst/>
          </a:prstGeom>
          <a:ln>
            <a:solidFill>
              <a:srgbClr val="00BAFF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C783FC-929A-84BC-E37F-739DD270C97E}"/>
              </a:ext>
            </a:extLst>
          </p:cNvPr>
          <p:cNvSpPr txBox="1"/>
          <p:nvPr/>
        </p:nvSpPr>
        <p:spPr>
          <a:xfrm>
            <a:off x="14325600" y="7421293"/>
            <a:ext cx="3455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Adewunmi Kelechi</a:t>
            </a:r>
          </a:p>
          <a:p>
            <a:r>
              <a:rPr lang="en-US" sz="3600" dirty="0"/>
              <a:t>(Data Analyst)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D48267-E492-34E5-FEE4-8C6D9B91BD9B}"/>
              </a:ext>
            </a:extLst>
          </p:cNvPr>
          <p:cNvSpPr txBox="1"/>
          <p:nvPr/>
        </p:nvSpPr>
        <p:spPr>
          <a:xfrm>
            <a:off x="4381391" y="1521397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Understanding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F00F79-FFE5-472A-F82F-D20157C8D547}"/>
              </a:ext>
            </a:extLst>
          </p:cNvPr>
          <p:cNvSpPr txBox="1"/>
          <p:nvPr/>
        </p:nvSpPr>
        <p:spPr>
          <a:xfrm>
            <a:off x="6374034" y="3016774"/>
            <a:ext cx="6642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Data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807317-C3E0-0818-5363-BBC4DFC32BF8}"/>
              </a:ext>
            </a:extLst>
          </p:cNvPr>
          <p:cNvSpPr txBox="1"/>
          <p:nvPr/>
        </p:nvSpPr>
        <p:spPr>
          <a:xfrm>
            <a:off x="8572391" y="4490319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C6AFBA-3471-1179-D9DA-762DD2674D1A}"/>
              </a:ext>
            </a:extLst>
          </p:cNvPr>
          <p:cNvSpPr txBox="1"/>
          <p:nvPr/>
        </p:nvSpPr>
        <p:spPr>
          <a:xfrm>
            <a:off x="10355621" y="6171689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794B3D-7479-1F8D-96CD-F6069DBEE66C}"/>
              </a:ext>
            </a:extLst>
          </p:cNvPr>
          <p:cNvSpPr txBox="1"/>
          <p:nvPr/>
        </p:nvSpPr>
        <p:spPr>
          <a:xfrm>
            <a:off x="12368427" y="8001833"/>
            <a:ext cx="610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8E2DB8-EC84-3BCA-9C9B-5D800BDB3C47}"/>
              </a:ext>
            </a:extLst>
          </p:cNvPr>
          <p:cNvSpPr txBox="1"/>
          <p:nvPr/>
        </p:nvSpPr>
        <p:spPr>
          <a:xfrm>
            <a:off x="2973462" y="2973884"/>
            <a:ext cx="25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16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9A69A-0A6C-F3CE-257A-0ED9BB0BFD90}"/>
              </a:ext>
            </a:extLst>
          </p:cNvPr>
          <p:cNvSpPr txBox="1"/>
          <p:nvPr/>
        </p:nvSpPr>
        <p:spPr>
          <a:xfrm>
            <a:off x="2686015" y="4991100"/>
            <a:ext cx="4812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UNIQUE </a:t>
            </a:r>
          </a:p>
          <a:p>
            <a:r>
              <a:rPr lang="en-US" sz="2800" b="1" dirty="0"/>
              <a:t>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3FF41D-60C3-89FC-E5BD-79401CF987CF}"/>
              </a:ext>
            </a:extLst>
          </p:cNvPr>
          <p:cNvSpPr txBox="1"/>
          <p:nvPr/>
        </p:nvSpPr>
        <p:spPr>
          <a:xfrm>
            <a:off x="7772400" y="2933700"/>
            <a:ext cx="2168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1897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173A9-9A59-D222-86DC-90ABF5AF2F96}"/>
              </a:ext>
            </a:extLst>
          </p:cNvPr>
          <p:cNvSpPr txBox="1"/>
          <p:nvPr/>
        </p:nvSpPr>
        <p:spPr>
          <a:xfrm>
            <a:off x="6652422" y="5064205"/>
            <a:ext cx="42569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TO “ANIMAL”</a:t>
            </a:r>
          </a:p>
          <a:p>
            <a:r>
              <a:rPr lang="en-US" sz="2800" b="1" dirty="0"/>
              <a:t>                    POST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2C2363-148E-2D20-165F-ACF234427E46}"/>
              </a:ext>
            </a:extLst>
          </p:cNvPr>
          <p:cNvSpPr txBox="1"/>
          <p:nvPr/>
        </p:nvSpPr>
        <p:spPr>
          <a:xfrm>
            <a:off x="13182600" y="2933700"/>
            <a:ext cx="3907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BA505A-F8C0-1190-74D2-8A4941598B8F}"/>
              </a:ext>
            </a:extLst>
          </p:cNvPr>
          <p:cNvSpPr txBox="1"/>
          <p:nvPr/>
        </p:nvSpPr>
        <p:spPr>
          <a:xfrm>
            <a:off x="12649200" y="4991100"/>
            <a:ext cx="3907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MONTH WITH THE</a:t>
            </a:r>
          </a:p>
          <a:p>
            <a:r>
              <a:rPr lang="en-US" sz="2800" b="1" dirty="0"/>
              <a:t>      MOST  POST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1C270ECF-9FE2-08BB-D327-B5C5D37E3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791031"/>
              </p:ext>
            </p:extLst>
          </p:nvPr>
        </p:nvGraphicFramePr>
        <p:xfrm>
          <a:off x="3047999" y="1383832"/>
          <a:ext cx="12209569" cy="7823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183FF645-A7BA-4ADD-7B37-09A7D3877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331229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320</Words>
  <Application>Microsoft Office PowerPoint</Application>
  <PresentationFormat>Custom</PresentationFormat>
  <Paragraphs>79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Clear Sans Regular Bold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DELL</cp:lastModifiedBy>
  <cp:revision>24</cp:revision>
  <dcterms:created xsi:type="dcterms:W3CDTF">2006-08-16T00:00:00Z</dcterms:created>
  <dcterms:modified xsi:type="dcterms:W3CDTF">2023-10-19T06:52:01Z</dcterms:modified>
  <dc:identifier>DAEhDyfaYKE</dc:identifier>
</cp:coreProperties>
</file>